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0" r:id="rId4"/>
    <p:sldId id="257" r:id="rId5"/>
    <p:sldId id="262" r:id="rId6"/>
    <p:sldId id="263" r:id="rId7"/>
    <p:sldId id="264" r:id="rId8"/>
    <p:sldId id="258" r:id="rId9"/>
    <p:sldId id="26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457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136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8962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4664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43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341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8322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1785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596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44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381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7712C-9214-4BCF-8D9C-ACE644667F70}" type="datetimeFigureOut">
              <a:rPr lang="en-US" smtClean="0"/>
              <a:t>18-Oct-19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2A6791-B209-44B4-A15F-68990CC05B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5253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elblogdeteidehease.com/2016/12/07/alternativas-al-brainstorming/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o-RO" dirty="0"/>
              <a:t>Licență T.E.T. 2019-2020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o-RO" dirty="0"/>
              <a:t>Instrucțiuni pentru buna desfășurare</a:t>
            </a:r>
            <a:r>
              <a:rPr lang="en-US" dirty="0"/>
              <a:t> a </a:t>
            </a:r>
            <a:r>
              <a:rPr lang="en-US" dirty="0" err="1"/>
              <a:t>proiectelor</a:t>
            </a:r>
            <a:r>
              <a:rPr lang="en-US" dirty="0"/>
              <a:t> finale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53D4A86-D27D-4A3C-B860-C4CB9D60E04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457200"/>
            <a:ext cx="5763992" cy="1295694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21483E1C-6C1E-42CE-A3BE-3136088DA26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49310" y="873109"/>
            <a:ext cx="1110513" cy="6921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3424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2ABCC-EB33-492C-97D8-D9A020B94B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Scopul</a:t>
            </a:r>
            <a:r>
              <a:rPr lang="en-US" dirty="0"/>
              <a:t> </a:t>
            </a:r>
            <a:r>
              <a:rPr lang="en-US" dirty="0" err="1"/>
              <a:t>proiectului</a:t>
            </a:r>
            <a:r>
              <a:rPr lang="en-US" dirty="0"/>
              <a:t> de </a:t>
            </a:r>
            <a:r>
              <a:rPr lang="en-US" dirty="0" err="1"/>
              <a:t>licen</a:t>
            </a:r>
            <a:r>
              <a:rPr lang="ro-RO" dirty="0"/>
              <a:t>ță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CFEA5F-94B8-4686-BAE9-C76240B33C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o-RO" dirty="0"/>
              <a:t>Armonizarea și punerea în valoare a cunoștințelor acumulate în cei patru ani de studii</a:t>
            </a:r>
          </a:p>
          <a:p>
            <a:r>
              <a:rPr lang="ro-RO" dirty="0"/>
              <a:t>Dezvoltarea aptitudinilor de a investiga, selecta și sintetiza cantități semnificative de informații tehnice</a:t>
            </a:r>
          </a:p>
          <a:p>
            <a:r>
              <a:rPr lang="ro-RO" dirty="0"/>
              <a:t>Dezvoltarea aptitudinilor de redactare a unei lucrări cu caracter științific</a:t>
            </a:r>
          </a:p>
          <a:p>
            <a:r>
              <a:rPr lang="ro-RO" dirty="0"/>
              <a:t>Contribuții, idei noi în domeniul de cercetare</a:t>
            </a:r>
          </a:p>
          <a:p>
            <a:r>
              <a:rPr lang="ro-RO" dirty="0"/>
              <a:t>Aplicarea cunoștințelor de proiectare a componentelor hardware și software </a:t>
            </a:r>
          </a:p>
          <a:p>
            <a:r>
              <a:rPr lang="ro-RO" dirty="0"/>
              <a:t>Analiza performanțelor și deficiențelor soluțiilor propuse, cercetări viitoare</a:t>
            </a:r>
          </a:p>
          <a:p>
            <a:pPr marL="0" indent="0">
              <a:buNone/>
            </a:pP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8508267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Informații generale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dirty="0"/>
              <a:t>Tema lucrării - se alege împreună cu îndrumătorul</a:t>
            </a:r>
          </a:p>
          <a:p>
            <a:r>
              <a:rPr lang="ro-RO" b="1" dirty="0"/>
              <a:t>Termen pentru propunerea temei: 01.12.2019 </a:t>
            </a:r>
            <a:r>
              <a:rPr lang="ro-RO" dirty="0"/>
              <a:t>(formular online)</a:t>
            </a:r>
          </a:p>
          <a:p>
            <a:r>
              <a:rPr lang="ro-RO" dirty="0"/>
              <a:t>Stabilirea unui plan de lucru, împreună cu îndrumătorul:</a:t>
            </a:r>
          </a:p>
          <a:p>
            <a:pPr lvl="1"/>
            <a:r>
              <a:rPr lang="ro-RO" dirty="0"/>
              <a:t>Termen predare primă variantă parte teoretică</a:t>
            </a:r>
          </a:p>
          <a:p>
            <a:pPr lvl="1"/>
            <a:r>
              <a:rPr lang="ro-RO" dirty="0"/>
              <a:t>Termen finalizare parte teoretică</a:t>
            </a:r>
          </a:p>
          <a:p>
            <a:pPr lvl="1"/>
            <a:r>
              <a:rPr lang="ro-RO" dirty="0"/>
              <a:t>Termen finalizare parte practică</a:t>
            </a:r>
          </a:p>
          <a:p>
            <a:r>
              <a:rPr lang="ro-RO" b="1" dirty="0"/>
              <a:t>Cel puțin una dintre părți (teoretică sau practică) trebuie finalizată în cursul semestrului II, pentru a se putea acorda calificativul corespunzător</a:t>
            </a:r>
          </a:p>
          <a:p>
            <a:r>
              <a:rPr lang="ro-RO" b="1" dirty="0"/>
              <a:t>Practică pentru elaborarea lucrării: în facultate, sau la parteneri economici</a:t>
            </a:r>
          </a:p>
          <a:p>
            <a:pPr lvl="1"/>
            <a:endParaRPr lang="ro-R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371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Informații generale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o-RO" b="1" dirty="0" err="1"/>
              <a:t>tet.pub.ro</a:t>
            </a:r>
            <a:r>
              <a:rPr lang="ro-RO" b="1" dirty="0"/>
              <a:t>/</a:t>
            </a:r>
            <a:r>
              <a:rPr lang="ro-RO" b="1" dirty="0" err="1"/>
              <a:t>Studenti</a:t>
            </a:r>
            <a:r>
              <a:rPr lang="ro-RO" b="1" dirty="0"/>
              <a:t>/Proiect Final – indicații referitoare la elaborarea lucrării</a:t>
            </a:r>
          </a:p>
          <a:p>
            <a:r>
              <a:rPr lang="ro-RO" dirty="0"/>
              <a:t>Principiile de formatare asigură lizibilitate și consistență</a:t>
            </a:r>
          </a:p>
          <a:p>
            <a:r>
              <a:rPr lang="ro-RO" dirty="0"/>
              <a:t>Se subliniază:</a:t>
            </a:r>
          </a:p>
          <a:p>
            <a:pPr lvl="1"/>
            <a:r>
              <a:rPr lang="ro-RO" dirty="0"/>
              <a:t>Utilizarea diacriticelor (laturi ≠ lături ≠ lațuri)</a:t>
            </a:r>
          </a:p>
          <a:p>
            <a:pPr lvl="1"/>
            <a:r>
              <a:rPr lang="ro-RO" dirty="0"/>
              <a:t>Includerea unei liste de abrevieri (sau dicționar explicativ de termeni)</a:t>
            </a:r>
          </a:p>
          <a:p>
            <a:pPr lvl="1"/>
            <a:r>
              <a:rPr lang="ro-RO" b="1" dirty="0"/>
              <a:t>Textele preluate (integral sau ca idei) vor include referințele corespunzătoare</a:t>
            </a:r>
          </a:p>
          <a:p>
            <a:pPr lvl="1"/>
            <a:r>
              <a:rPr lang="ro-RO" b="1" dirty="0"/>
              <a:t>Toate figurile care nu sunt proprii TREBUIE să includă referința către sursă</a:t>
            </a:r>
          </a:p>
          <a:p>
            <a:pPr lvl="1"/>
            <a:r>
              <a:rPr lang="ro-RO" b="1" dirty="0"/>
              <a:t>Partea practică (dacă va exista) nu se va baza exclusiv pe scheme simple cu plăci de dezvoltare și aplicații copiate de pe Internet</a:t>
            </a:r>
          </a:p>
          <a:p>
            <a:endParaRPr lang="ro-RO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833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2C5AAF-CD33-4993-B134-55761D25A5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Predarea proiectului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836CB3-0CBF-4D76-85C3-A4FE5716DC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>
            <a:normAutofit fontScale="70000" lnSpcReduction="20000"/>
          </a:bodyPr>
          <a:lstStyle/>
          <a:p>
            <a:r>
              <a:rPr lang="ro-RO" b="1" dirty="0"/>
              <a:t>Etapa I – secretariatul facultății </a:t>
            </a:r>
            <a:r>
              <a:rPr lang="ro-RO" dirty="0"/>
              <a:t>(înregistrarea pe site, fișa de lichidare, declarația de neplagiat etc.)</a:t>
            </a:r>
          </a:p>
          <a:p>
            <a:r>
              <a:rPr lang="ro-RO" b="1" dirty="0"/>
              <a:t>Etapa II - documente necesare pentru susținere în catedră:</a:t>
            </a:r>
          </a:p>
          <a:p>
            <a:pPr lvl="1"/>
            <a:r>
              <a:rPr lang="ro-RO" dirty="0"/>
              <a:t>Lucrarea de licență cu coperți cartonate + CD (DVD)</a:t>
            </a:r>
          </a:p>
          <a:p>
            <a:pPr lvl="1"/>
            <a:r>
              <a:rPr lang="ro-RO" dirty="0"/>
              <a:t>Prezentare PowerPoint – a se vedea modul de elaborare pe pagina http://tet.pub.ro</a:t>
            </a:r>
          </a:p>
          <a:p>
            <a:pPr lvl="1"/>
            <a:r>
              <a:rPr lang="ro-RO" dirty="0"/>
              <a:t>Tema proiectului, semnată de toate persoanele implicate (autor, cadru didactic îndrumător, director departament)</a:t>
            </a:r>
          </a:p>
          <a:p>
            <a:pPr lvl="1"/>
            <a:r>
              <a:rPr lang="ro-RO" dirty="0"/>
              <a:t>Adeverință de la locul de practică sau de la conducătorul de proiect, după caz</a:t>
            </a:r>
          </a:p>
          <a:p>
            <a:pPr lvl="1"/>
            <a:r>
              <a:rPr lang="ro-RO" dirty="0"/>
              <a:t>Referatul conducătorului de licență cu propunerea notei, semnat </a:t>
            </a:r>
          </a:p>
          <a:p>
            <a:pPr lvl="1"/>
            <a:r>
              <a:rPr lang="ro-RO" dirty="0"/>
              <a:t>Predarea documentelor se face către secretarul comisiei, după înregistrarea la secretariat</a:t>
            </a:r>
          </a:p>
        </p:txBody>
      </p:sp>
    </p:spTree>
    <p:extLst>
      <p:ext uri="{BB962C8B-B14F-4D97-AF65-F5344CB8AC3E}">
        <p14:creationId xmlns:p14="http://schemas.microsoft.com/office/powerpoint/2010/main" val="1532561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ED3A1D-146D-4F3A-9CB3-E48946E33A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Prezentarea proiectului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63D8DF-496C-4133-A391-A70FA7E899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o-RO" dirty="0"/>
              <a:t>Se susține în fața unei comisii și este publică</a:t>
            </a:r>
          </a:p>
          <a:p>
            <a:r>
              <a:rPr lang="ro-RO" dirty="0"/>
              <a:t>Se utilizează PowerPoint – (prezentarea va fi liberă, fără a citi de pe ecran!)</a:t>
            </a:r>
          </a:p>
          <a:p>
            <a:r>
              <a:rPr lang="ro-RO" dirty="0"/>
              <a:t>Comisia evaluează: </a:t>
            </a:r>
          </a:p>
          <a:p>
            <a:pPr lvl="1"/>
            <a:r>
              <a:rPr lang="ro-RO" dirty="0"/>
              <a:t>Conținutul, calitatea științifică și gradul de actualitate a lucrării, modul de redactare, respectarea cerințelor</a:t>
            </a:r>
          </a:p>
          <a:p>
            <a:pPr lvl="1"/>
            <a:r>
              <a:rPr lang="ro-RO" dirty="0"/>
              <a:t>Cunoștințele teoretice ale absolventului, din domeniul proiectului de licență, precum și cele generale tehnice</a:t>
            </a:r>
          </a:p>
        </p:txBody>
      </p:sp>
    </p:spTree>
    <p:extLst>
      <p:ext uri="{BB962C8B-B14F-4D97-AF65-F5344CB8AC3E}">
        <p14:creationId xmlns:p14="http://schemas.microsoft.com/office/powerpoint/2010/main" val="166365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32D71C-BC27-4119-9917-337D206C8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o-RO" dirty="0"/>
              <a:t>Notarea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F36355-E22D-4379-8996-ED2ED8AFD3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o-RO" dirty="0"/>
              <a:t>Comisia analizează toate aspectele:</a:t>
            </a:r>
          </a:p>
          <a:p>
            <a:pPr lvl="1"/>
            <a:r>
              <a:rPr lang="ro-RO" dirty="0"/>
              <a:t>Conținutul științific, modul de redactare, corectitudinea și nivelul de originalitate ale lucrării</a:t>
            </a:r>
          </a:p>
          <a:p>
            <a:pPr lvl="1"/>
            <a:r>
              <a:rPr lang="ro-RO" dirty="0"/>
              <a:t>Cunoștințele științifice și tehnice ale absolventului</a:t>
            </a:r>
          </a:p>
          <a:p>
            <a:pPr lvl="1"/>
            <a:r>
              <a:rPr lang="ro-RO" dirty="0"/>
              <a:t>Consistența efortului depus în elaborarea proiectului (periodicitatea întâlnirilor cu conducătorul de proiect)</a:t>
            </a:r>
          </a:p>
          <a:p>
            <a:pPr lvl="1"/>
            <a:r>
              <a:rPr lang="ro-RO" dirty="0"/>
              <a:t>Evaluarea probei practice (după caz, opțional)</a:t>
            </a:r>
          </a:p>
          <a:p>
            <a:r>
              <a:rPr lang="ro-RO" dirty="0"/>
              <a:t>Conducătorul de licență propune o notă</a:t>
            </a:r>
          </a:p>
          <a:p>
            <a:r>
              <a:rPr lang="ro-RO" dirty="0"/>
              <a:t>Se acordă note de către fiecare membru al comisiei – </a:t>
            </a:r>
            <a:r>
              <a:rPr lang="ro-RO" b="1" u="sng" dirty="0">
                <a:solidFill>
                  <a:srgbClr val="FF0000"/>
                </a:solidFill>
              </a:rPr>
              <a:t>cu excepția îndrumătorului de proiect!</a:t>
            </a:r>
            <a:endParaRPr lang="ro-RO" dirty="0"/>
          </a:p>
          <a:p>
            <a:r>
              <a:rPr lang="ro-RO" dirty="0"/>
              <a:t>Vot final sau consens - </a:t>
            </a:r>
            <a:r>
              <a:rPr lang="en-US" dirty="0"/>
              <a:t>&gt; NOTE FINALE</a:t>
            </a:r>
            <a:endParaRPr lang="ro-RO" dirty="0"/>
          </a:p>
        </p:txBody>
      </p:sp>
    </p:spTree>
    <p:extLst>
      <p:ext uri="{BB962C8B-B14F-4D97-AF65-F5344CB8AC3E}">
        <p14:creationId xmlns:p14="http://schemas.microsoft.com/office/powerpoint/2010/main" val="2865763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4572000"/>
          </a:xfrm>
        </p:spPr>
        <p:txBody>
          <a:bodyPr>
            <a:normAutofit fontScale="90000"/>
          </a:bodyPr>
          <a:lstStyle/>
          <a:p>
            <a:pPr algn="ctr"/>
            <a:r>
              <a:rPr lang="ro-RO" b="0" dirty="0"/>
              <a:t>COMISIA VA URMĂRI CA Lucrarea PRACTICĂ SĂ reprezintE </a:t>
            </a:r>
            <a:r>
              <a:rPr lang="ro-RO" u="sng" dirty="0"/>
              <a:t>REZULTATUL cercetării teoretice</a:t>
            </a:r>
            <a:r>
              <a:rPr lang="ro-RO" b="0" dirty="0"/>
              <a:t>, EVENTUAL EXEMPLIFICAT PRINTR-un montaj DE LABORATOR SAU UN PACHET SOFTWARE, ȘI nu INVERS (O PLĂCUȚĂ CU PIESE, COMPLETATĂ CU CEVA TEORIE)!!!</a:t>
            </a:r>
            <a:endParaRPr lang="en-US" b="0" dirty="0"/>
          </a:p>
        </p:txBody>
      </p:sp>
    </p:spTree>
    <p:extLst>
      <p:ext uri="{BB962C8B-B14F-4D97-AF65-F5344CB8AC3E}">
        <p14:creationId xmlns:p14="http://schemas.microsoft.com/office/powerpoint/2010/main" val="3760372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45E6F7A7-6F2E-4468-A375-0D9A38311391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l="11000" r="-1" b="-1"/>
          <a:stretch/>
        </p:blipFill>
        <p:spPr>
          <a:xfrm>
            <a:off x="20" y="1"/>
            <a:ext cx="9143980" cy="6857999"/>
          </a:xfrm>
          <a:prstGeom prst="rect">
            <a:avLst/>
          </a:prstGeom>
        </p:spPr>
      </p:pic>
      <p:sp>
        <p:nvSpPr>
          <p:cNvPr id="16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4882442" y="2714171"/>
            <a:ext cx="4261558" cy="4150119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68580" tIns="34290" rIns="68580" bIns="34290" rtlCol="0" anchor="t">
            <a:normAutofit/>
          </a:bodyPr>
          <a:lstStyle/>
          <a:p>
            <a:pPr algn="ctr">
              <a:spcAft>
                <a:spcPts val="750"/>
              </a:spcAft>
              <a:buClr>
                <a:schemeClr val="tx1"/>
              </a:buClr>
              <a:buSzPct val="100000"/>
            </a:pPr>
            <a:endParaRPr lang="en-US" sz="12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5C48CC8-E97D-40EA-A400-2CBE5C2E14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88360" y="172481"/>
            <a:ext cx="3709553" cy="83790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o-RO" sz="3500" dirty="0"/>
              <a:t>Succes!</a:t>
            </a:r>
            <a:endParaRPr lang="en-US" sz="35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810703" y="5154215"/>
            <a:ext cx="701565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4D59DEC3-15BF-4FD0-9ACD-BBD0E38CD25D}"/>
              </a:ext>
            </a:extLst>
          </p:cNvPr>
          <p:cNvSpPr txBox="1"/>
          <p:nvPr/>
        </p:nvSpPr>
        <p:spPr>
          <a:xfrm>
            <a:off x="533400" y="5905500"/>
            <a:ext cx="3429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o-RO" sz="2800" dirty="0">
                <a:solidFill>
                  <a:srgbClr val="0070C0"/>
                </a:solidFill>
              </a:rPr>
              <a:t>http://tet.pub.ro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A049FD7-CF2C-4570-836F-680986552AE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72201" y="2384516"/>
            <a:ext cx="1255372" cy="12553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3846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565</Words>
  <Application>Microsoft Office PowerPoint</Application>
  <PresentationFormat>On-screen Show (4:3)</PresentationFormat>
  <Paragraphs>54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Licență T.E.T. 2019-2020</vt:lpstr>
      <vt:lpstr>Scopul proiectului de licență</vt:lpstr>
      <vt:lpstr>Informații generale</vt:lpstr>
      <vt:lpstr>Informații generale</vt:lpstr>
      <vt:lpstr>Predarea proiectului</vt:lpstr>
      <vt:lpstr>Prezentarea proiectului</vt:lpstr>
      <vt:lpstr>Notarea</vt:lpstr>
      <vt:lpstr>COMISIA VA URMĂRI CA Lucrarea PRACTICĂ SĂ reprezintE REZULTATUL cercetării teoretice, EVENTUAL EXEMPLIFICAT PRINTR-un montaj DE LABORATOR SAU UN PACHET SOFTWARE, ȘI nu INVERS (O PLĂCUȚĂ CU PIESE, COMPLETATĂ CU CEVA TEORIE)!!!</vt:lpstr>
      <vt:lpstr>Succes!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Licență T.E.T. 2019-2020</dc:title>
  <dc:creator>User</dc:creator>
  <cp:lastModifiedBy>Ciprian Angel CORMOS (24509)</cp:lastModifiedBy>
  <cp:revision>12</cp:revision>
  <dcterms:created xsi:type="dcterms:W3CDTF">2019-10-17T06:45:49Z</dcterms:created>
  <dcterms:modified xsi:type="dcterms:W3CDTF">2019-10-18T06:29:14Z</dcterms:modified>
</cp:coreProperties>
</file>